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7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4286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16167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2961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13459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9277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666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4032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7815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639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5767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2623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9965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36388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7410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1325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28229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44943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0C0E7209-9F7C-4D66-81F2-D8F168351BA9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E866608-3C0D-4A38-BD9A-4C42AE0EF2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9755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</p:sldLayoutIdLst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79D40-D8BA-4E3C-C27F-D6E66503E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388" y="822471"/>
            <a:ext cx="11342770" cy="278700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IN" sz="12200" b="1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lgerian" panose="04020705040A02060702" pitchFamily="82" charset="0"/>
              </a:rPr>
              <a:t>DHL QUIZ </a:t>
            </a:r>
            <a:br>
              <a:rPr lang="en-IN" sz="12200" b="1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lgerian" panose="04020705040A02060702" pitchFamily="82" charset="0"/>
              </a:rPr>
            </a:br>
            <a:r>
              <a:rPr lang="en-IN" sz="10000" b="1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lgerian" panose="04020705040A02060702" pitchFamily="82" charset="0"/>
              </a:rPr>
              <a:t>31</a:t>
            </a:r>
            <a:r>
              <a:rPr lang="en-IN" sz="10000" b="1" spc="0" baseline="30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lgerian" panose="04020705040A02060702" pitchFamily="82" charset="0"/>
              </a:rPr>
              <a:t>ST</a:t>
            </a:r>
            <a:r>
              <a:rPr lang="en-IN" sz="10000" b="1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lgerian" panose="04020705040A02060702" pitchFamily="82" charset="0"/>
              </a:rPr>
              <a:t> DECEMBER 2023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29EBE2-2BE8-39C7-2378-39040BE36A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841" y="4233620"/>
            <a:ext cx="11550317" cy="112014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n-IN" sz="7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ritannic Bold" panose="020B0903060703020204" pitchFamily="34" charset="0"/>
              </a:rPr>
              <a:t>REASONING &amp; MATHEMATICS</a:t>
            </a:r>
          </a:p>
        </p:txBody>
      </p:sp>
    </p:spTree>
    <p:extLst>
      <p:ext uri="{BB962C8B-B14F-4D97-AF65-F5344CB8AC3E}">
        <p14:creationId xmlns:p14="http://schemas.microsoft.com/office/powerpoint/2010/main" val="2216723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D8E98-1869-4720-995A-8FB141D66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73" y="300956"/>
            <a:ext cx="11754853" cy="1325563"/>
          </a:xfrm>
        </p:spPr>
        <p:txBody>
          <a:bodyPr>
            <a:noAutofit/>
          </a:bodyPr>
          <a:lstStyle/>
          <a:p>
            <a:r>
              <a:rPr lang="en-IN" dirty="0">
                <a:solidFill>
                  <a:schemeClr val="tx1"/>
                </a:solidFill>
                <a:latin typeface="Bahnschrift SemiBold" panose="020B0502040204020203" pitchFamily="34" charset="0"/>
              </a:rPr>
              <a:t>Q.5.</a:t>
            </a:r>
            <a:r>
              <a:rPr lang="en-US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If all the three sides of a triangle are equal, the triangle is called</a:t>
            </a:r>
            <a:endParaRPr lang="en-IN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01C0A-0EF5-0FD4-2A9A-3974AEDEB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698" y="2387099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(a) equilateral</a:t>
            </a:r>
            <a:br>
              <a:rPr lang="en-U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(b) right-angled</a:t>
            </a:r>
            <a:br>
              <a:rPr lang="en-U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(c) isosceles</a:t>
            </a:r>
            <a:br>
              <a:rPr lang="en-U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(d) scalene</a:t>
            </a:r>
            <a:endParaRPr lang="en-IN" sz="54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366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71B865-3632-0DED-0120-B69AADB12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8514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b="0" i="0" dirty="0">
                <a:solidFill>
                  <a:schemeClr val="tx1"/>
                </a:solidFill>
                <a:effectLst/>
                <a:latin typeface="+mn-lt"/>
              </a:rPr>
              <a:t>(a) equilateral</a:t>
            </a:r>
            <a:endParaRPr lang="en-IN" sz="9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53808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3672E-4D4B-4F07-1964-4DB8651F5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74" y="188662"/>
            <a:ext cx="12011526" cy="1325563"/>
          </a:xfrm>
        </p:spPr>
        <p:txBody>
          <a:bodyPr>
            <a:noAutofit/>
          </a:bodyPr>
          <a:lstStyle/>
          <a:p>
            <a:r>
              <a:rPr lang="en-IN" dirty="0">
                <a:solidFill>
                  <a:schemeClr val="tx1"/>
                </a:solidFill>
                <a:latin typeface="Bahnschrift SemiBold" panose="020B0502040204020203" pitchFamily="34" charset="0"/>
              </a:rPr>
              <a:t>Q.6.</a:t>
            </a:r>
            <a:r>
              <a:rPr lang="en-US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Least number of possible acute angles in a triangle is:</a:t>
            </a:r>
            <a:endParaRPr lang="en-IN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37588-FF5B-1C72-3E5D-9B56A688D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53" y="2194593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(a) 0</a:t>
            </a:r>
            <a:br>
              <a:rPr lang="pt-BR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pt-BR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(b) 1</a:t>
            </a:r>
            <a:br>
              <a:rPr lang="pt-BR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pt-BR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(c) 2</a:t>
            </a:r>
            <a:br>
              <a:rPr lang="pt-BR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pt-BR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(d) 3</a:t>
            </a:r>
            <a:endParaRPr lang="en-IN" sz="54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2586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4DD2C9-A33E-801A-BA9A-9A3C33208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9506" y="27662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IN" b="0" i="0" dirty="0">
                <a:solidFill>
                  <a:schemeClr val="tx1"/>
                </a:solidFill>
                <a:effectLst/>
                <a:latin typeface="ABeeZee"/>
              </a:rPr>
              <a:t> </a:t>
            </a:r>
            <a:r>
              <a:rPr lang="en-IN" sz="9600" b="0" i="0" dirty="0">
                <a:solidFill>
                  <a:schemeClr val="tx1"/>
                </a:solidFill>
                <a:effectLst/>
                <a:latin typeface="+mn-lt"/>
              </a:rPr>
              <a:t>(c) 2</a:t>
            </a:r>
            <a:endParaRPr lang="en-IN" sz="9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911501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875C0-CAB4-4E14-904F-F367F1F40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515" y="172620"/>
            <a:ext cx="11482137" cy="1325563"/>
          </a:xfrm>
        </p:spPr>
        <p:txBody>
          <a:bodyPr>
            <a:normAutofit/>
          </a:bodyPr>
          <a:lstStyle/>
          <a:p>
            <a:r>
              <a:rPr lang="en-IN" sz="66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Q.7.</a:t>
            </a:r>
            <a:r>
              <a:rPr lang="en-US" sz="66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 7 paise is equal to</a:t>
            </a:r>
            <a:endParaRPr lang="en-IN" sz="66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61408-D671-F6AB-58C0-56B06D9FC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15" y="2178551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(a) Rs 0.7</a:t>
            </a:r>
            <a:br>
              <a:rPr lang="en-U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(b) Rs 0.07</a:t>
            </a:r>
            <a:br>
              <a:rPr lang="en-U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(c) Rs 0.007</a:t>
            </a:r>
            <a:br>
              <a:rPr lang="en-U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(d) Rs 0.0007</a:t>
            </a:r>
            <a:endParaRPr lang="en-IN" sz="54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0046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ED036C-9E2A-51AC-7EBC-A25C6563F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2810" y="288373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IN" dirty="0">
                <a:effectLst/>
              </a:rPr>
              <a:t> </a:t>
            </a:r>
            <a:r>
              <a:rPr lang="en-IN" sz="10700" dirty="0">
                <a:effectLst/>
              </a:rPr>
              <a:t>(b) Rs 0.07</a:t>
            </a:r>
            <a:br>
              <a:rPr lang="en-IN" sz="10700" dirty="0">
                <a:effectLst/>
              </a:rPr>
            </a:br>
            <a:br>
              <a:rPr lang="en-IN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06674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4DC07-B438-5011-BCFF-28705182E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763" y="188662"/>
            <a:ext cx="11610474" cy="1325563"/>
          </a:xfrm>
        </p:spPr>
        <p:txBody>
          <a:bodyPr>
            <a:noAutofit/>
          </a:bodyPr>
          <a:lstStyle/>
          <a:p>
            <a:r>
              <a:rPr lang="en-IN" dirty="0">
                <a:solidFill>
                  <a:schemeClr val="tx1"/>
                </a:solidFill>
                <a:latin typeface="Bahnschrift SemiBold" panose="020B0502040204020203" pitchFamily="34" charset="0"/>
              </a:rPr>
              <a:t>Q.8. </a:t>
            </a:r>
            <a:r>
              <a:rPr lang="en-US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The area of rectangle whose length is 15 cm and breadth is 6 cm</a:t>
            </a:r>
            <a:endParaRPr lang="en-IN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C7131-31BA-C07E-228E-9C7F6CBFC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63" y="2162509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(a) 9000 cm²</a:t>
            </a:r>
            <a:br>
              <a:rPr lang="pt-BR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pt-BR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(b) 90 cm²</a:t>
            </a:r>
            <a:br>
              <a:rPr lang="pt-BR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pt-BR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(c) 9 cm²</a:t>
            </a:r>
            <a:br>
              <a:rPr lang="pt-BR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pt-BR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(d) 900 cm²</a:t>
            </a:r>
            <a:endParaRPr lang="en-IN" sz="54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5689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FC4E2B-CF66-8223-A554-6E8ECCF74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295" y="2418514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b="0" i="0" dirty="0">
                <a:solidFill>
                  <a:schemeClr val="tx1"/>
                </a:solidFill>
                <a:effectLst/>
                <a:latin typeface="+mn-lt"/>
              </a:rPr>
              <a:t> (b) 90 cm²</a:t>
            </a:r>
            <a:endParaRPr lang="en-IN" sz="9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373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97FDB-C8E8-5265-3F1B-D5437D3B7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73" y="252830"/>
            <a:ext cx="10968789" cy="1325563"/>
          </a:xfrm>
        </p:spPr>
        <p:txBody>
          <a:bodyPr>
            <a:noAutofit/>
          </a:bodyPr>
          <a:lstStyle/>
          <a:p>
            <a:r>
              <a:rPr lang="en-IN" dirty="0">
                <a:solidFill>
                  <a:schemeClr val="tx1"/>
                </a:solidFill>
                <a:latin typeface="Bahnschrift SemiBold" panose="020B0502040204020203" pitchFamily="34" charset="0"/>
              </a:rPr>
              <a:t>Q.9.</a:t>
            </a:r>
            <a:r>
              <a:rPr lang="en-US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The distance around a two dimensional shape is:</a:t>
            </a:r>
            <a:endParaRPr lang="en-IN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75511-452F-151A-324A-FF15DB5D6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895" y="2253832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(a) Area</a:t>
            </a:r>
            <a:br>
              <a:rPr lang="en-U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(b) Perimeter</a:t>
            </a:r>
            <a:br>
              <a:rPr lang="en-U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(c) Diagonal</a:t>
            </a:r>
            <a:br>
              <a:rPr lang="en-U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n-U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(d) None of these</a:t>
            </a:r>
            <a:endParaRPr lang="en-IN" sz="54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2928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20848C-1A62-7BC0-088D-AFDC8C2D4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210" y="2103437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dirty="0"/>
              <a:t>(b) Perimeter</a:t>
            </a:r>
          </a:p>
        </p:txBody>
      </p:sp>
    </p:spTree>
    <p:extLst>
      <p:ext uri="{BB962C8B-B14F-4D97-AF65-F5344CB8AC3E}">
        <p14:creationId xmlns:p14="http://schemas.microsoft.com/office/powerpoint/2010/main" val="2607671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F4CA7-6608-C290-3B85-B0EA5CE30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98" y="252830"/>
            <a:ext cx="12047620" cy="1325563"/>
          </a:xfrm>
        </p:spPr>
        <p:txBody>
          <a:bodyPr>
            <a:noAutofit/>
          </a:bodyPr>
          <a:lstStyle/>
          <a:p>
            <a:r>
              <a:rPr lang="en-IN" sz="4800" dirty="0">
                <a:latin typeface="Bahnschrift SemiBold" panose="020B0502040204020203" pitchFamily="34" charset="0"/>
              </a:rPr>
              <a:t>Q.1. </a:t>
            </a:r>
            <a:r>
              <a:rPr lang="en-US" sz="4800" b="0" i="0" dirty="0">
                <a:effectLst/>
                <a:latin typeface="Bahnschrift SemiBold" panose="020B0502040204020203" pitchFamily="34" charset="0"/>
              </a:rPr>
              <a:t>Look at this series: 7, 10, 8, 11, 9, 12, ... What number should come next?</a:t>
            </a:r>
            <a:endParaRPr lang="en-IN" sz="4800" dirty="0"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0845F-7680-B15A-3E50-0F8C4895A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98" y="2073525"/>
            <a:ext cx="10233800" cy="4351338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lphaLcParenR"/>
            </a:pPr>
            <a:r>
              <a:rPr lang="en-IN" sz="4800" b="0" i="0" dirty="0">
                <a:effectLst/>
                <a:latin typeface="Bahnschrift SemiBold" panose="020B0502040204020203" pitchFamily="34" charset="0"/>
              </a:rPr>
              <a:t>7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IN" sz="4800" b="0" i="0" dirty="0">
                <a:effectLst/>
                <a:latin typeface="Bahnschrift SemiBold" panose="020B0502040204020203" pitchFamily="34" charset="0"/>
              </a:rPr>
              <a:t>10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IN" sz="4800" b="0" i="0" dirty="0">
                <a:effectLst/>
                <a:latin typeface="Bahnschrift SemiBold" panose="020B0502040204020203" pitchFamily="34" charset="0"/>
              </a:rPr>
              <a:t>12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IN" sz="4800" b="0" i="0" dirty="0">
                <a:effectLst/>
                <a:latin typeface="Bahnschrift SemiBold" panose="020B0502040204020203" pitchFamily="34" charset="0"/>
              </a:rPr>
              <a:t>13</a:t>
            </a:r>
          </a:p>
          <a:p>
            <a:pPr marL="514350" indent="-514350" algn="l">
              <a:buFont typeface="+mj-lt"/>
              <a:buAutoNum type="alphaLcParenR"/>
            </a:pPr>
            <a:endParaRPr lang="en-IN" sz="4800" b="0" i="0" dirty="0">
              <a:effectLst/>
              <a:latin typeface="Bahnschrift SemiBold" panose="020B0502040204020203" pitchFamily="34" charset="0"/>
            </a:endParaRPr>
          </a:p>
          <a:p>
            <a:pPr marL="514350" indent="-514350" algn="l">
              <a:buFont typeface="+mj-lt"/>
              <a:buAutoNum type="alphaLcParenR"/>
            </a:pPr>
            <a:endParaRPr lang="en-IN" sz="4800" b="0" i="0" dirty="0">
              <a:effectLst/>
              <a:latin typeface="Bahnschrift SemiBold" panose="020B0502040204020203" pitchFamily="34" charset="0"/>
            </a:endParaRPr>
          </a:p>
          <a:p>
            <a:pPr marL="0" indent="0">
              <a:buNone/>
            </a:pPr>
            <a:endParaRPr lang="en-IN" sz="4800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4893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672CA-88F2-21BB-5C73-9DA203B60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769" y="284915"/>
            <a:ext cx="12075694" cy="1325563"/>
          </a:xfrm>
        </p:spPr>
        <p:txBody>
          <a:bodyPr>
            <a:noAutofit/>
          </a:bodyPr>
          <a:lstStyle/>
          <a:p>
            <a:r>
              <a:rPr lang="en-IN" sz="60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Q.10.</a:t>
            </a:r>
            <a:r>
              <a:rPr lang="en-US" sz="60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The coefficient of y³ in the expression y – y³ + y² is</a:t>
            </a:r>
            <a:endParaRPr lang="en-IN" sz="60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B8B9D-2CD1-1A2F-F17B-F01EBC68D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69" y="2450515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(a) 1</a:t>
            </a:r>
            <a:br>
              <a:rPr lang="es-E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s-E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(b) y</a:t>
            </a:r>
            <a:br>
              <a:rPr lang="es-E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s-E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(c) -y³</a:t>
            </a:r>
            <a:br>
              <a:rPr lang="es-ES" sz="5400" dirty="0">
                <a:solidFill>
                  <a:schemeClr val="tx1"/>
                </a:solidFill>
                <a:latin typeface="Bahnschrift SemiBold" panose="020B0502040204020203" pitchFamily="34" charset="0"/>
              </a:rPr>
            </a:br>
            <a:r>
              <a:rPr lang="es-ES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(d) -1</a:t>
            </a:r>
            <a:endParaRPr lang="en-IN" sz="54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5393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3E96FD-7E11-48D9-1114-7A0C16372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2010" y="2103437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b="0" i="0" dirty="0">
                <a:solidFill>
                  <a:schemeClr val="tx1"/>
                </a:solidFill>
                <a:effectLst/>
                <a:latin typeface="+mn-lt"/>
              </a:rPr>
              <a:t>(d) -1</a:t>
            </a:r>
            <a:endParaRPr lang="en-IN" sz="9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10882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05D987-FC3D-343C-C200-AEE23ABFC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779" y="2322262"/>
            <a:ext cx="11514221" cy="1325563"/>
          </a:xfrm>
        </p:spPr>
        <p:txBody>
          <a:bodyPr>
            <a:noAutofit/>
          </a:bodyPr>
          <a:lstStyle/>
          <a:p>
            <a:r>
              <a:rPr lang="en-IN" sz="66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Q.11.</a:t>
            </a:r>
            <a:r>
              <a:rPr lang="en-US" sz="66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A symbol having a fixed numerical value is called a …………………</a:t>
            </a:r>
            <a:endParaRPr lang="en-IN" sz="66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9663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BB80A-ED72-7135-18F6-D7B203E09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947" y="2258093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b="0" i="0" dirty="0">
                <a:solidFill>
                  <a:schemeClr val="tx1"/>
                </a:solidFill>
                <a:effectLst/>
              </a:rPr>
              <a:t>Constant</a:t>
            </a:r>
            <a:endParaRPr lang="en-IN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0871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1C85B-8EBF-1B2D-3191-40BCED98B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95" y="1151187"/>
            <a:ext cx="12192000" cy="1325563"/>
          </a:xfrm>
        </p:spPr>
        <p:txBody>
          <a:bodyPr>
            <a:noAutofit/>
          </a:bodyPr>
          <a:lstStyle/>
          <a:p>
            <a:r>
              <a:rPr lang="en-IN" sz="6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Q.12.</a:t>
            </a:r>
            <a:r>
              <a:rPr lang="en-US" sz="6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The Least Common Multiple of two co-prime numbers is their …………………..</a:t>
            </a:r>
            <a:endParaRPr lang="en-IN" sz="64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1101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D925-20CD-1557-CB27-1B92E2642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874" y="2546851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dirty="0"/>
              <a:t>Product</a:t>
            </a:r>
          </a:p>
        </p:txBody>
      </p:sp>
    </p:spTree>
    <p:extLst>
      <p:ext uri="{BB962C8B-B14F-4D97-AF65-F5344CB8AC3E}">
        <p14:creationId xmlns:p14="http://schemas.microsoft.com/office/powerpoint/2010/main" val="27161299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1DE48-36DA-C0EC-A303-D7CCB6169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84" y="1199315"/>
            <a:ext cx="11931316" cy="1325563"/>
          </a:xfrm>
        </p:spPr>
        <p:txBody>
          <a:bodyPr>
            <a:noAutofit/>
          </a:bodyPr>
          <a:lstStyle/>
          <a:p>
            <a:r>
              <a:rPr lang="en-IN" sz="72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Q.13. </a:t>
            </a:r>
            <a:r>
              <a:rPr lang="en-US" sz="72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The mean of the first five whole number is …………..</a:t>
            </a:r>
            <a:endParaRPr lang="en-IN" sz="72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561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BCEB5-C252-0163-86ED-76CDFF159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674" y="2103437"/>
            <a:ext cx="10515600" cy="1325563"/>
          </a:xfrm>
        </p:spPr>
        <p:txBody>
          <a:bodyPr>
            <a:noAutofit/>
          </a:bodyPr>
          <a:lstStyle/>
          <a:p>
            <a:r>
              <a:rPr lang="en-IN" sz="1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747148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5187C-A996-9C3D-FB16-848BB19E4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611" y="1648493"/>
            <a:ext cx="11578389" cy="1325563"/>
          </a:xfrm>
        </p:spPr>
        <p:txBody>
          <a:bodyPr>
            <a:noAutofit/>
          </a:bodyPr>
          <a:lstStyle/>
          <a:p>
            <a:r>
              <a:rPr lang="en-IN" sz="66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Q.14.</a:t>
            </a:r>
            <a:r>
              <a:rPr lang="en-US" sz="66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The diagonal of a rhombus bisect each other at ……………….</a:t>
            </a:r>
            <a:endParaRPr lang="en-IN" sz="66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280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58C0A-5FA5-AFE7-BEE7-559B6892E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884" y="1215356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dirty="0"/>
              <a:t>Right Angle</a:t>
            </a:r>
          </a:p>
        </p:txBody>
      </p:sp>
    </p:spTree>
    <p:extLst>
      <p:ext uri="{BB962C8B-B14F-4D97-AF65-F5344CB8AC3E}">
        <p14:creationId xmlns:p14="http://schemas.microsoft.com/office/powerpoint/2010/main" val="3363131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81B46D3-DBF0-5A1F-7D37-3C249C2B8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421" y="2766218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dirty="0"/>
              <a:t>(b) 10</a:t>
            </a:r>
          </a:p>
        </p:txBody>
      </p:sp>
    </p:spTree>
    <p:extLst>
      <p:ext uri="{BB962C8B-B14F-4D97-AF65-F5344CB8AC3E}">
        <p14:creationId xmlns:p14="http://schemas.microsoft.com/office/powerpoint/2010/main" val="39642515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8FB7-5368-0EC3-3C33-2A5E2D380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483" y="1247441"/>
            <a:ext cx="11466095" cy="2779128"/>
          </a:xfrm>
        </p:spPr>
        <p:txBody>
          <a:bodyPr>
            <a:noAutofit/>
          </a:bodyPr>
          <a:lstStyle/>
          <a:p>
            <a:r>
              <a:rPr lang="en-IN" sz="66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Q.15.</a:t>
            </a:r>
            <a:r>
              <a:rPr lang="en-US" sz="66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The number of coordinate axes is ……………………</a:t>
            </a:r>
            <a:endParaRPr lang="en-IN" sz="66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908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0EA8A-2EB2-453B-C8C3-8099C1B34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926" y="2103437"/>
            <a:ext cx="10515600" cy="1325563"/>
          </a:xfrm>
        </p:spPr>
        <p:txBody>
          <a:bodyPr>
            <a:noAutofit/>
          </a:bodyPr>
          <a:lstStyle/>
          <a:p>
            <a:r>
              <a:rPr lang="en-IN" sz="1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36059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8C564-96E4-A4E2-AD93-811595E5C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867" y="1472031"/>
            <a:ext cx="12358437" cy="1325563"/>
          </a:xfrm>
        </p:spPr>
        <p:txBody>
          <a:bodyPr>
            <a:noAutofit/>
          </a:bodyPr>
          <a:lstStyle/>
          <a:p>
            <a:r>
              <a:rPr lang="en-IN" sz="6000" dirty="0">
                <a:latin typeface="Bahnschrift SemiBold" panose="020B0502040204020203" pitchFamily="34" charset="0"/>
              </a:rPr>
              <a:t>Q.16.</a:t>
            </a:r>
            <a:r>
              <a:rPr lang="en-US" sz="6000" b="0" i="0" dirty="0">
                <a:solidFill>
                  <a:srgbClr val="E9E9EA"/>
                </a:solidFill>
                <a:effectLst/>
                <a:latin typeface="Bahnschrift SemiBold" panose="020B0502040204020203" pitchFamily="34" charset="0"/>
              </a:rPr>
              <a:t> What should be the value of    </a:t>
            </a:r>
            <a:r>
              <a:rPr lang="en-US" sz="6000" b="1" i="0" dirty="0">
                <a:solidFill>
                  <a:srgbClr val="E9E9EA"/>
                </a:solidFill>
                <a:effectLst/>
                <a:latin typeface="Bahnschrift SemiBold" panose="020B0502040204020203" pitchFamily="34" charset="0"/>
              </a:rPr>
              <a:t>*</a:t>
            </a:r>
            <a:r>
              <a:rPr lang="en-US" sz="6000" b="0" i="0" dirty="0">
                <a:solidFill>
                  <a:srgbClr val="E9E9EA"/>
                </a:solidFill>
                <a:effectLst/>
                <a:latin typeface="Bahnschrift SemiBold" panose="020B0502040204020203" pitchFamily="34" charset="0"/>
              </a:rPr>
              <a:t> in 985*865, if number is divisible by 9?</a:t>
            </a:r>
            <a:endParaRPr lang="en-IN" sz="6000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108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8E343-CD83-9F70-6119-5874D97E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4558" y="2766218"/>
            <a:ext cx="10515600" cy="1325563"/>
          </a:xfrm>
        </p:spPr>
        <p:txBody>
          <a:bodyPr>
            <a:noAutofit/>
          </a:bodyPr>
          <a:lstStyle/>
          <a:p>
            <a:r>
              <a:rPr lang="en-IN" sz="15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3261630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931D5-3BC5-77ED-8BE6-BB0B6187D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1632451"/>
            <a:ext cx="11353800" cy="1325563"/>
          </a:xfrm>
        </p:spPr>
        <p:txBody>
          <a:bodyPr>
            <a:noAutofit/>
          </a:bodyPr>
          <a:lstStyle/>
          <a:p>
            <a:r>
              <a:rPr lang="en-IN" sz="6600" dirty="0">
                <a:latin typeface="Bahnschrift SemiBold" panose="020B0502040204020203" pitchFamily="34" charset="0"/>
              </a:rPr>
              <a:t>Q.17. </a:t>
            </a:r>
            <a:r>
              <a:rPr lang="en-US" sz="6600" b="0" i="0" dirty="0">
                <a:solidFill>
                  <a:srgbClr val="E9E9EA"/>
                </a:solidFill>
                <a:effectLst/>
                <a:latin typeface="Bahnschrift SemiBold" panose="020B0502040204020203" pitchFamily="34" charset="0"/>
              </a:rPr>
              <a:t>A is 5 years older than B who is thrice as old as C. If the total of ages of A, B and C is 40, then how old is C ?</a:t>
            </a:r>
            <a:endParaRPr lang="en-IN" sz="6600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6780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28C03-BC5E-9EDF-43B6-8AB8190A4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4958" y="2766218"/>
            <a:ext cx="10515600" cy="1325563"/>
          </a:xfrm>
        </p:spPr>
        <p:txBody>
          <a:bodyPr>
            <a:noAutofit/>
          </a:bodyPr>
          <a:lstStyle/>
          <a:p>
            <a:r>
              <a:rPr lang="en-IN" sz="150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68007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88470-9661-8996-B545-59F9F3FF9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485" y="2226009"/>
            <a:ext cx="11401926" cy="1325563"/>
          </a:xfrm>
        </p:spPr>
        <p:txBody>
          <a:bodyPr>
            <a:noAutofit/>
          </a:bodyPr>
          <a:lstStyle/>
          <a:p>
            <a:r>
              <a:rPr lang="en-IN" sz="60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Q.18.</a:t>
            </a:r>
            <a:r>
              <a:rPr lang="en-US" sz="60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How is my father's mother's only daughter-in-law's sister related to me ?</a:t>
            </a:r>
            <a:endParaRPr lang="en-IN" sz="60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23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916E0-7B86-31CB-E60A-444A3A5C2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9737" y="2306219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dirty="0"/>
              <a:t>AUNT</a:t>
            </a:r>
          </a:p>
        </p:txBody>
      </p:sp>
    </p:spTree>
    <p:extLst>
      <p:ext uri="{BB962C8B-B14F-4D97-AF65-F5344CB8AC3E}">
        <p14:creationId xmlns:p14="http://schemas.microsoft.com/office/powerpoint/2010/main" val="13152860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45629-CBB0-1FB6-4F7A-43ED7CE1C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779" y="2103437"/>
            <a:ext cx="10515600" cy="1325563"/>
          </a:xfrm>
        </p:spPr>
        <p:txBody>
          <a:bodyPr>
            <a:noAutofit/>
          </a:bodyPr>
          <a:lstStyle/>
          <a:p>
            <a:r>
              <a:rPr lang="en-IN" sz="72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Q.19. </a:t>
            </a:r>
            <a:r>
              <a:rPr lang="en-US" sz="72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Odd man out: 1, 2, 4, 8, 16, 32, 64, 96</a:t>
            </a:r>
            <a:endParaRPr lang="en-IN" sz="72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3997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6E65C-5724-FFC0-F2EF-96B3E75A8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716" y="2290178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dirty="0"/>
              <a:t>96</a:t>
            </a:r>
          </a:p>
        </p:txBody>
      </p:sp>
    </p:spTree>
    <p:extLst>
      <p:ext uri="{BB962C8B-B14F-4D97-AF65-F5344CB8AC3E}">
        <p14:creationId xmlns:p14="http://schemas.microsoft.com/office/powerpoint/2010/main" val="35309138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AC9F7-658E-52E8-DD44-ADBB2E52D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768" y="140536"/>
            <a:ext cx="11353800" cy="1325563"/>
          </a:xfrm>
        </p:spPr>
        <p:txBody>
          <a:bodyPr>
            <a:noAutofit/>
          </a:bodyPr>
          <a:lstStyle/>
          <a:p>
            <a:r>
              <a:rPr lang="en-IN" dirty="0">
                <a:latin typeface="Bahnschrift SemiBold" panose="020B0502040204020203" pitchFamily="34" charset="0"/>
              </a:rPr>
              <a:t>Q.2. </a:t>
            </a:r>
            <a:r>
              <a:rPr lang="en-IN" b="0" i="0" dirty="0">
                <a:effectLst/>
                <a:latin typeface="Bahnschrift SemiBold" panose="020B0502040204020203" pitchFamily="34" charset="0"/>
              </a:rPr>
              <a:t>ELFA, GLHA, ILJA, _____, MLNA</a:t>
            </a:r>
            <a:endParaRPr lang="en-IN" dirty="0"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FB266-6034-4C58-7DC2-8B1C105BF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147" y="1793540"/>
            <a:ext cx="10233800" cy="4351338"/>
          </a:xfrm>
        </p:spPr>
        <p:txBody>
          <a:bodyPr/>
          <a:lstStyle/>
          <a:p>
            <a:pPr marL="514350" indent="-514350" algn="l">
              <a:buFont typeface="+mj-lt"/>
              <a:buAutoNum type="alphaLcParenR"/>
            </a:pPr>
            <a:r>
              <a:rPr lang="en-IN" sz="4800" b="0" i="0" dirty="0">
                <a:effectLst/>
                <a:latin typeface="Bahnschrift SemiBold" panose="020B0502040204020203" pitchFamily="34" charset="0"/>
              </a:rPr>
              <a:t>OLPA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IN" sz="4800" b="0" i="0" dirty="0">
                <a:effectLst/>
                <a:latin typeface="Bahnschrift SemiBold" panose="020B0502040204020203" pitchFamily="34" charset="0"/>
              </a:rPr>
              <a:t>KLMA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IN" sz="4800" b="0" i="0" dirty="0">
                <a:effectLst/>
                <a:latin typeface="Bahnschrift SemiBold" panose="020B0502040204020203" pitchFamily="34" charset="0"/>
              </a:rPr>
              <a:t>LLMA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IN" sz="4800" b="0" i="0" dirty="0">
                <a:effectLst/>
                <a:latin typeface="Bahnschrift SemiBold" panose="020B0502040204020203" pitchFamily="34" charset="0"/>
              </a:rPr>
              <a:t>KLLA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249715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38CE7-DB7E-30ED-62F0-BC1723032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905" y="2103437"/>
            <a:ext cx="10515600" cy="1325563"/>
          </a:xfrm>
        </p:spPr>
        <p:txBody>
          <a:bodyPr>
            <a:noAutofit/>
          </a:bodyPr>
          <a:lstStyle/>
          <a:p>
            <a:r>
              <a:rPr lang="en-IN" sz="6000" dirty="0">
                <a:solidFill>
                  <a:schemeClr val="tx1"/>
                </a:solidFill>
                <a:latin typeface="Bahnschrift SemiBold" panose="020B0502040204020203" pitchFamily="34" charset="0"/>
              </a:rPr>
              <a:t>Q.20.</a:t>
            </a:r>
            <a:r>
              <a:rPr lang="en-US" sz="60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 The negative of a rational number is called its ……………..</a:t>
            </a:r>
            <a:endParaRPr lang="en-IN" sz="60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563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62C84-2DD0-F3D9-436D-4E654E073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386431"/>
            <a:ext cx="10515600" cy="1325563"/>
          </a:xfrm>
        </p:spPr>
        <p:txBody>
          <a:bodyPr>
            <a:normAutofit/>
          </a:bodyPr>
          <a:lstStyle/>
          <a:p>
            <a:r>
              <a:rPr lang="en-IN" sz="8800" dirty="0"/>
              <a:t>Additive Inverse</a:t>
            </a:r>
          </a:p>
        </p:txBody>
      </p:sp>
    </p:spTree>
    <p:extLst>
      <p:ext uri="{BB962C8B-B14F-4D97-AF65-F5344CB8AC3E}">
        <p14:creationId xmlns:p14="http://schemas.microsoft.com/office/powerpoint/2010/main" val="9392134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EB1953-217C-104B-8491-EFFA5B4D5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370388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dirty="0"/>
              <a:t>(b) KLMA</a:t>
            </a:r>
          </a:p>
        </p:txBody>
      </p:sp>
    </p:spTree>
    <p:extLst>
      <p:ext uri="{BB962C8B-B14F-4D97-AF65-F5344CB8AC3E}">
        <p14:creationId xmlns:p14="http://schemas.microsoft.com/office/powerpoint/2010/main" val="401628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3D91F-BDEF-C600-D5A2-5F456A6FD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00" y="284914"/>
            <a:ext cx="12268200" cy="1325563"/>
          </a:xfrm>
        </p:spPr>
        <p:txBody>
          <a:bodyPr>
            <a:noAutofit/>
          </a:bodyPr>
          <a:lstStyle/>
          <a:p>
            <a:r>
              <a:rPr lang="en-IN" dirty="0">
                <a:latin typeface="Bahnschrift SemiBold" panose="020B0502040204020203" pitchFamily="34" charset="0"/>
              </a:rPr>
              <a:t>Q.3.</a:t>
            </a:r>
            <a:r>
              <a:rPr lang="en-US" b="0" i="0" dirty="0">
                <a:effectLst/>
                <a:latin typeface="Bahnschrift SemiBold" panose="020B0502040204020203" pitchFamily="34" charset="0"/>
              </a:rPr>
              <a:t> Which word does NOT belong with the others?</a:t>
            </a:r>
            <a:endParaRPr lang="en-IN" dirty="0"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900D0-771F-6E69-DEB6-CFB9858B0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642" y="2355015"/>
            <a:ext cx="10233800" cy="4351338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lphaLcParenR"/>
            </a:pPr>
            <a:r>
              <a:rPr lang="en-US" sz="4800" b="0" i="0" dirty="0" err="1">
                <a:effectLst/>
                <a:latin typeface="Bahnschrift SemiBold" panose="020B0502040204020203" pitchFamily="34" charset="0"/>
              </a:rPr>
              <a:t>tyre</a:t>
            </a:r>
            <a:endParaRPr lang="en-US" sz="4800" b="0" i="0" dirty="0">
              <a:effectLst/>
              <a:latin typeface="Bahnschrift SemiBold" panose="020B0502040204020203" pitchFamily="34" charset="0"/>
            </a:endParaRPr>
          </a:p>
          <a:p>
            <a:pPr marL="514350" indent="-514350" algn="l">
              <a:buFont typeface="+mj-lt"/>
              <a:buAutoNum type="alphaLcParenR"/>
            </a:pPr>
            <a:r>
              <a:rPr lang="en-US" sz="4800" b="0" i="0" dirty="0">
                <a:effectLst/>
                <a:latin typeface="Bahnschrift SemiBold" panose="020B0502040204020203" pitchFamily="34" charset="0"/>
              </a:rPr>
              <a:t>steering wheel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US" sz="4800" b="0" i="0" dirty="0">
                <a:effectLst/>
                <a:latin typeface="Bahnschrift SemiBold" panose="020B0502040204020203" pitchFamily="34" charset="0"/>
              </a:rPr>
              <a:t>engine</a:t>
            </a:r>
          </a:p>
          <a:p>
            <a:pPr marL="514350" indent="-514350" algn="l">
              <a:buFont typeface="+mj-lt"/>
              <a:buAutoNum type="alphaLcParenR"/>
            </a:pPr>
            <a:r>
              <a:rPr lang="en-US" sz="4800" b="0" i="0" dirty="0">
                <a:effectLst/>
                <a:latin typeface="Bahnschrift SemiBold" panose="020B0502040204020203" pitchFamily="34" charset="0"/>
              </a:rPr>
              <a:t>car</a:t>
            </a:r>
          </a:p>
          <a:p>
            <a:endParaRPr lang="en-IN" sz="4800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6033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AD3A78-61CA-2790-98EB-4F23A9CED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0537" y="2766218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dirty="0"/>
              <a:t>(d) Car</a:t>
            </a:r>
          </a:p>
        </p:txBody>
      </p:sp>
    </p:spTree>
    <p:extLst>
      <p:ext uri="{BB962C8B-B14F-4D97-AF65-F5344CB8AC3E}">
        <p14:creationId xmlns:p14="http://schemas.microsoft.com/office/powerpoint/2010/main" val="2895922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60C8A-CF78-6767-980D-F72B91F5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531" y="220746"/>
            <a:ext cx="11786937" cy="1325563"/>
          </a:xfrm>
        </p:spPr>
        <p:txBody>
          <a:bodyPr>
            <a:noAutofit/>
          </a:bodyPr>
          <a:lstStyle/>
          <a:p>
            <a:r>
              <a:rPr lang="en-IN" dirty="0">
                <a:solidFill>
                  <a:schemeClr val="tx1"/>
                </a:solidFill>
                <a:latin typeface="Bahnschrift SemiBold" panose="020B0502040204020203" pitchFamily="34" charset="0"/>
              </a:rPr>
              <a:t>Q.4. </a:t>
            </a:r>
            <a:r>
              <a:rPr lang="en-US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If NOIDA is written as OPJEB, then what will be the code for DELHI?</a:t>
            </a:r>
            <a:endParaRPr lang="en-IN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46499-3B7D-B00F-8C6E-6E8145AA2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021" y="2285916"/>
            <a:ext cx="10233800" cy="4351338"/>
          </a:xfrm>
        </p:spPr>
        <p:txBody>
          <a:bodyPr/>
          <a:lstStyle/>
          <a:p>
            <a:pPr marL="514350" indent="-514350" algn="just">
              <a:buFont typeface="+mj-lt"/>
              <a:buAutoNum type="alphaLcParenR"/>
            </a:pPr>
            <a:r>
              <a:rPr lang="en-IN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EFMAK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IN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EFAMK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IN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EFMIJ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IN" sz="5400" b="0" i="0" dirty="0">
                <a:solidFill>
                  <a:schemeClr val="tx1"/>
                </a:solidFill>
                <a:effectLst/>
                <a:latin typeface="Bahnschrift SemiBold" panose="020B0502040204020203" pitchFamily="34" charset="0"/>
              </a:rPr>
              <a:t>EFMIK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23309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AD7220-6605-F0FE-D6DD-C41FC5E0C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484" y="2103437"/>
            <a:ext cx="10515600" cy="1325563"/>
          </a:xfrm>
        </p:spPr>
        <p:txBody>
          <a:bodyPr>
            <a:noAutofit/>
          </a:bodyPr>
          <a:lstStyle/>
          <a:p>
            <a:r>
              <a:rPr lang="en-IN" sz="9600" dirty="0">
                <a:latin typeface="Bahnschrift SemiBold" panose="020B0502040204020203" pitchFamily="34" charset="0"/>
              </a:rPr>
              <a:t>(c) EFMIJ</a:t>
            </a:r>
          </a:p>
        </p:txBody>
      </p:sp>
    </p:spTree>
    <p:extLst>
      <p:ext uri="{BB962C8B-B14F-4D97-AF65-F5344CB8AC3E}">
        <p14:creationId xmlns:p14="http://schemas.microsoft.com/office/powerpoint/2010/main" val="841856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Custom 1">
      <a:majorFont>
        <a:latin typeface="Elephant"/>
        <a:ea typeface=""/>
        <a:cs typeface=""/>
      </a:majorFont>
      <a:minorFont>
        <a:latin typeface="Elephant"/>
        <a:ea typeface=""/>
        <a:cs typeface=""/>
      </a:minorFont>
    </a:fontScheme>
    <a:fmtScheme name="Riblet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95</TotalTime>
  <Words>558</Words>
  <Application>Microsoft Office PowerPoint</Application>
  <PresentationFormat>Widescreen</PresentationFormat>
  <Paragraphs>65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ABeeZee</vt:lpstr>
      <vt:lpstr>Algerian</vt:lpstr>
      <vt:lpstr>Arial</vt:lpstr>
      <vt:lpstr>Bahnschrift SemiBold</vt:lpstr>
      <vt:lpstr>Britannic Bold</vt:lpstr>
      <vt:lpstr>Elephant</vt:lpstr>
      <vt:lpstr>Depth</vt:lpstr>
      <vt:lpstr>DHL QUIZ  31ST DECEMBER 2023</vt:lpstr>
      <vt:lpstr>Q.1. Look at this series: 7, 10, 8, 11, 9, 12, ... What number should come next?</vt:lpstr>
      <vt:lpstr>(b) 10</vt:lpstr>
      <vt:lpstr>Q.2. ELFA, GLHA, ILJA, _____, MLNA</vt:lpstr>
      <vt:lpstr>(b) KLMA</vt:lpstr>
      <vt:lpstr>Q.3. Which word does NOT belong with the others?</vt:lpstr>
      <vt:lpstr>(d) Car</vt:lpstr>
      <vt:lpstr>Q.4. If NOIDA is written as OPJEB, then what will be the code for DELHI?</vt:lpstr>
      <vt:lpstr>(c) EFMIJ</vt:lpstr>
      <vt:lpstr>Q.5. If all the three sides of a triangle are equal, the triangle is called</vt:lpstr>
      <vt:lpstr>(a) equilateral</vt:lpstr>
      <vt:lpstr>Q.6. Least number of possible acute angles in a triangle is:</vt:lpstr>
      <vt:lpstr> (c) 2</vt:lpstr>
      <vt:lpstr>Q.7.  7 paise is equal to</vt:lpstr>
      <vt:lpstr> (b) Rs 0.07  </vt:lpstr>
      <vt:lpstr>Q.8. The area of rectangle whose length is 15 cm and breadth is 6 cm</vt:lpstr>
      <vt:lpstr> (b) 90 cm²</vt:lpstr>
      <vt:lpstr>Q.9. The distance around a two dimensional shape is:</vt:lpstr>
      <vt:lpstr>(b) Perimeter</vt:lpstr>
      <vt:lpstr>Q.10. The coefficient of y³ in the expression y – y³ + y² is</vt:lpstr>
      <vt:lpstr>(d) -1</vt:lpstr>
      <vt:lpstr>Q.11. A symbol having a fixed numerical value is called a …………………</vt:lpstr>
      <vt:lpstr>Constant</vt:lpstr>
      <vt:lpstr>Q.12. The Least Common Multiple of two co-prime numbers is their …………………..</vt:lpstr>
      <vt:lpstr>Product</vt:lpstr>
      <vt:lpstr>Q.13. The mean of the first five whole number is …………..</vt:lpstr>
      <vt:lpstr>2</vt:lpstr>
      <vt:lpstr>Q.14. The diagonal of a rhombus bisect each other at ……………….</vt:lpstr>
      <vt:lpstr>Right Angle</vt:lpstr>
      <vt:lpstr>Q.15. The number of coordinate axes is ……………………</vt:lpstr>
      <vt:lpstr>2</vt:lpstr>
      <vt:lpstr>Q.16. What should be the value of    * in 985*865, if number is divisible by 9?</vt:lpstr>
      <vt:lpstr>4</vt:lpstr>
      <vt:lpstr>Q.17. A is 5 years older than B who is thrice as old as C. If the total of ages of A, B and C is 40, then how old is C ?</vt:lpstr>
      <vt:lpstr>5</vt:lpstr>
      <vt:lpstr>Q.18. How is my father's mother's only daughter-in-law's sister related to me ?</vt:lpstr>
      <vt:lpstr>AUNT</vt:lpstr>
      <vt:lpstr>Q.19. Odd man out: 1, 2, 4, 8, 16, 32, 64, 96</vt:lpstr>
      <vt:lpstr>96</vt:lpstr>
      <vt:lpstr>Q.20. The negative of a rational number is called its ……………..</vt:lpstr>
      <vt:lpstr>Additive Inverse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DHL QUIZ  31ST DECEMBER 2023</dc:title>
  <dc:creator>Saquib Ali</dc:creator>
  <cp:lastModifiedBy>Acer</cp:lastModifiedBy>
  <cp:revision>2</cp:revision>
  <dcterms:created xsi:type="dcterms:W3CDTF">2023-12-20T13:11:14Z</dcterms:created>
  <dcterms:modified xsi:type="dcterms:W3CDTF">2023-12-27T15:43:25Z</dcterms:modified>
</cp:coreProperties>
</file>